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Play"/>
      <p:regular r:id="rId38"/>
      <p:bold r:id="rId39"/>
    </p:embeddedFont>
    <p:embeddedFont>
      <p:font typeface="Libre Franklin"/>
      <p:regular r:id="rId40"/>
      <p:bold r:id="rId41"/>
      <p:italic r:id="rId42"/>
      <p:boldItalic r:id="rId43"/>
    </p:embeddedFont>
    <p:embeddedFont>
      <p:font typeface="Libre Franklin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5DFCC7-E8B5-4596-B27F-D90A7460B3A2}">
  <a:tblStyle styleId="{355DFCC7-E8B5-4596-B27F-D90A7460B3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72E3A1C-242D-40B9-916A-C0BA46972B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regular.fntdata"/><Relationship Id="rId20" Type="http://schemas.openxmlformats.org/officeDocument/2006/relationships/slide" Target="slides/slide14.xml"/><Relationship Id="rId42" Type="http://schemas.openxmlformats.org/officeDocument/2006/relationships/font" Target="fonts/LibreFranklin-italic.fntdata"/><Relationship Id="rId41" Type="http://schemas.openxmlformats.org/officeDocument/2006/relationships/font" Target="fonts/LibreFranklin-bold.fntdata"/><Relationship Id="rId22" Type="http://schemas.openxmlformats.org/officeDocument/2006/relationships/slide" Target="slides/slide16.xml"/><Relationship Id="rId44" Type="http://schemas.openxmlformats.org/officeDocument/2006/relationships/font" Target="fonts/LibreFranklinMedium-regular.fntdata"/><Relationship Id="rId21" Type="http://schemas.openxmlformats.org/officeDocument/2006/relationships/slide" Target="slides/slide15.xml"/><Relationship Id="rId43" Type="http://schemas.openxmlformats.org/officeDocument/2006/relationships/font" Target="fonts/LibreFranklin-boldItalic.fntdata"/><Relationship Id="rId24" Type="http://schemas.openxmlformats.org/officeDocument/2006/relationships/slide" Target="slides/slide18.xml"/><Relationship Id="rId46" Type="http://schemas.openxmlformats.org/officeDocument/2006/relationships/font" Target="fonts/LibreFranklinMedium-italic.fntdata"/><Relationship Id="rId23" Type="http://schemas.openxmlformats.org/officeDocument/2006/relationships/slide" Target="slides/slide17.xml"/><Relationship Id="rId45" Type="http://schemas.openxmlformats.org/officeDocument/2006/relationships/font" Target="fonts/LibreFranklin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ibreFranklin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lay-bold.fntdata"/><Relationship Id="rId16" Type="http://schemas.openxmlformats.org/officeDocument/2006/relationships/slide" Target="slides/slide10.xml"/><Relationship Id="rId38" Type="http://schemas.openxmlformats.org/officeDocument/2006/relationships/font" Target="fonts/Play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93527843b_8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93527843b_8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3527843b_8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93527843b_8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93527843b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593527843b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91659649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91659649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591659649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91659649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91659649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916596491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93527843b_6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593527843b_6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93527843b_8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이상치 제거 결과 2068개의 이상치 제거</a:t>
            </a:r>
            <a:endParaRPr/>
          </a:p>
        </p:txBody>
      </p:sp>
      <p:sp>
        <p:nvSpPr>
          <p:cNvPr id="354" name="Google Shape;354;g3593527843b_8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93527843b_8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593527843b_8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93527843b_6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593527843b_6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93527843b_6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아파트명을 smoothing하지 않은 인코딩, RandomForest test rmse = 42862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smoothing한 인코딩, RandomForest test rmse = 18693</a:t>
            </a:r>
            <a:endParaRPr/>
          </a:p>
        </p:txBody>
      </p:sp>
      <p:sp>
        <p:nvSpPr>
          <p:cNvPr id="408" name="Google Shape;408;g3593527843b_6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93527843b_8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593527843b_8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93527843b_6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593527843b_6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93527843b_8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593527843b_8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93527843b_6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1C20"/>
              </a:buClr>
              <a:buSzPts val="400"/>
              <a:buFont typeface="Arial"/>
              <a:buNone/>
            </a:pPr>
            <a:r>
              <a:rPr b="1" lang="en-US" sz="1250">
                <a:solidFill>
                  <a:srgbClr val="201C2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각 그룹의 데이터 개수</a:t>
            </a:r>
            <a:endParaRPr b="1" sz="1250">
              <a:solidFill>
                <a:srgbClr val="201C2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1C20"/>
              </a:buClr>
              <a:buSzPts val="400"/>
              <a:buFont typeface="Arial"/>
              <a:buNone/>
            </a:pPr>
            <a:r>
              <a:rPr b="1" lang="en-US" sz="1250">
                <a:solidFill>
                  <a:srgbClr val="201C2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high group(강남구, 서초구, 용산구): 약 14만개</a:t>
            </a:r>
            <a:endParaRPr b="1" sz="1250">
              <a:solidFill>
                <a:srgbClr val="201C2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1C20"/>
              </a:buClr>
              <a:buSzPts val="400"/>
              <a:buFont typeface="Arial"/>
              <a:buNone/>
            </a:pPr>
            <a:r>
              <a:rPr b="1" lang="en-US" sz="1250">
                <a:solidFill>
                  <a:srgbClr val="201C2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mid group(송파구, 성동구): 약 11만개</a:t>
            </a:r>
            <a:endParaRPr b="1" sz="1250">
              <a:solidFill>
                <a:srgbClr val="201C2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1C20"/>
              </a:buClr>
              <a:buSzPts val="400"/>
              <a:buFont typeface="Arial"/>
              <a:buNone/>
            </a:pPr>
            <a:r>
              <a:rPr b="1" lang="en-US" sz="1250">
                <a:solidFill>
                  <a:srgbClr val="201C2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low group(그 외): 약 86만개</a:t>
            </a:r>
            <a:endParaRPr sz="700"/>
          </a:p>
        </p:txBody>
      </p:sp>
      <p:sp>
        <p:nvSpPr>
          <p:cNvPr id="459" name="Google Shape;459;g3593527843b_6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93527843b_6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593527843b_6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93527843b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93527843b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93527843b_8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593527843b_8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93527843b_7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593527843b_7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93527843b_7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593527843b_7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93527843b_8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593527843b_8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93527843b_8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93527843b_8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93527843b_8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605281"/>
            <a:ext cx="6400800" cy="319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6540" y="5181601"/>
            <a:ext cx="6400800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/>
          <p:nvPr>
            <p:ph idx="2" type="pic"/>
          </p:nvPr>
        </p:nvSpPr>
        <p:spPr>
          <a:xfrm>
            <a:off x="1524000" y="1082043"/>
            <a:ext cx="1391920" cy="4671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3-Sections-Horizontal">
  <p:cSld name="Text-3-Sections-Horizontal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3581400" y="1486263"/>
            <a:ext cx="80009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2"/>
          <p:cNvSpPr txBox="1"/>
          <p:nvPr>
            <p:ph idx="2" type="body"/>
          </p:nvPr>
        </p:nvSpPr>
        <p:spPr>
          <a:xfrm>
            <a:off x="3581400" y="3113676"/>
            <a:ext cx="80009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3" type="body"/>
          </p:nvPr>
        </p:nvSpPr>
        <p:spPr>
          <a:xfrm>
            <a:off x="3581400" y="4741091"/>
            <a:ext cx="80009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4" type="body"/>
          </p:nvPr>
        </p:nvSpPr>
        <p:spPr>
          <a:xfrm>
            <a:off x="609602" y="1486263"/>
            <a:ext cx="27431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2"/>
          <p:cNvSpPr txBox="1"/>
          <p:nvPr>
            <p:ph idx="5" type="body"/>
          </p:nvPr>
        </p:nvSpPr>
        <p:spPr>
          <a:xfrm>
            <a:off x="609602" y="3111863"/>
            <a:ext cx="27431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2"/>
          <p:cNvSpPr txBox="1"/>
          <p:nvPr>
            <p:ph idx="6" type="body"/>
          </p:nvPr>
        </p:nvSpPr>
        <p:spPr>
          <a:xfrm>
            <a:off x="609602" y="4737463"/>
            <a:ext cx="2743199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609600" y="457200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609600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2" type="body"/>
          </p:nvPr>
        </p:nvSpPr>
        <p:spPr>
          <a:xfrm>
            <a:off x="3386328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0" type="dt"/>
          </p:nvPr>
        </p:nvSpPr>
        <p:spPr>
          <a:xfrm>
            <a:off x="609600" y="6400801"/>
            <a:ext cx="297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3700780" y="6400801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9154160" y="6400801"/>
            <a:ext cx="242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3"/>
          <p:cNvSpPr txBox="1"/>
          <p:nvPr>
            <p:ph idx="3" type="body"/>
          </p:nvPr>
        </p:nvSpPr>
        <p:spPr>
          <a:xfrm>
            <a:off x="609600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13"/>
          <p:cNvSpPr txBox="1"/>
          <p:nvPr>
            <p:ph idx="4" type="body"/>
          </p:nvPr>
        </p:nvSpPr>
        <p:spPr>
          <a:xfrm>
            <a:off x="3386328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13"/>
          <p:cNvSpPr txBox="1"/>
          <p:nvPr>
            <p:ph idx="5" type="body"/>
          </p:nvPr>
        </p:nvSpPr>
        <p:spPr>
          <a:xfrm>
            <a:off x="6163056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6" type="body"/>
          </p:nvPr>
        </p:nvSpPr>
        <p:spPr>
          <a:xfrm>
            <a:off x="8939784" y="2503564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7" type="body"/>
          </p:nvPr>
        </p:nvSpPr>
        <p:spPr>
          <a:xfrm>
            <a:off x="6163056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3"/>
          <p:cNvSpPr txBox="1"/>
          <p:nvPr>
            <p:ph idx="8" type="body"/>
          </p:nvPr>
        </p:nvSpPr>
        <p:spPr>
          <a:xfrm>
            <a:off x="8939784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ections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609599" y="457200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09602" y="1412240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4"/>
          <p:cNvSpPr txBox="1"/>
          <p:nvPr>
            <p:ph idx="2" type="body"/>
          </p:nvPr>
        </p:nvSpPr>
        <p:spPr>
          <a:xfrm>
            <a:off x="609601" y="2144872"/>
            <a:ext cx="5183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3" type="body"/>
          </p:nvPr>
        </p:nvSpPr>
        <p:spPr>
          <a:xfrm>
            <a:off x="6096002" y="1412240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4"/>
          <p:cNvSpPr txBox="1"/>
          <p:nvPr>
            <p:ph idx="4" type="body"/>
          </p:nvPr>
        </p:nvSpPr>
        <p:spPr>
          <a:xfrm>
            <a:off x="6096000" y="2144872"/>
            <a:ext cx="5183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609600" y="6400801"/>
            <a:ext cx="297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1" type="ftr"/>
          </p:nvPr>
        </p:nvSpPr>
        <p:spPr>
          <a:xfrm>
            <a:off x="3700780" y="6400801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9154160" y="6400801"/>
            <a:ext cx="242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idx="5" type="body"/>
          </p:nvPr>
        </p:nvSpPr>
        <p:spPr>
          <a:xfrm>
            <a:off x="609601" y="3899216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4"/>
          <p:cNvSpPr txBox="1"/>
          <p:nvPr>
            <p:ph idx="6" type="body"/>
          </p:nvPr>
        </p:nvSpPr>
        <p:spPr>
          <a:xfrm>
            <a:off x="609599" y="4631848"/>
            <a:ext cx="5183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7" type="body"/>
          </p:nvPr>
        </p:nvSpPr>
        <p:spPr>
          <a:xfrm>
            <a:off x="6106162" y="3911600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14"/>
          <p:cNvSpPr txBox="1"/>
          <p:nvPr>
            <p:ph idx="8" type="body"/>
          </p:nvPr>
        </p:nvSpPr>
        <p:spPr>
          <a:xfrm>
            <a:off x="6106160" y="4644232"/>
            <a:ext cx="5183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2 Sections Horizontal">
  <p:cSld name="Image 2 Sections Horizonta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5445760" y="1428567"/>
            <a:ext cx="613664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5445760" y="3907615"/>
            <a:ext cx="613664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3" type="body"/>
          </p:nvPr>
        </p:nvSpPr>
        <p:spPr>
          <a:xfrm>
            <a:off x="3027679" y="1433280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3"/>
          <p:cNvSpPr txBox="1"/>
          <p:nvPr>
            <p:ph idx="4" type="body"/>
          </p:nvPr>
        </p:nvSpPr>
        <p:spPr>
          <a:xfrm>
            <a:off x="3027679" y="391051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 Sections">
  <p:cSld name="Image 3 Sectio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09600" y="4226560"/>
            <a:ext cx="356616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312920" y="4226560"/>
            <a:ext cx="356616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idx="3" type="body"/>
          </p:nvPr>
        </p:nvSpPr>
        <p:spPr>
          <a:xfrm>
            <a:off x="8016240" y="4226560"/>
            <a:ext cx="3566160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4" type="body"/>
          </p:nvPr>
        </p:nvSpPr>
        <p:spPr>
          <a:xfrm>
            <a:off x="609602" y="3545840"/>
            <a:ext cx="3566159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"/>
          <p:cNvSpPr txBox="1"/>
          <p:nvPr>
            <p:ph idx="5" type="body"/>
          </p:nvPr>
        </p:nvSpPr>
        <p:spPr>
          <a:xfrm>
            <a:off x="4312922" y="3545840"/>
            <a:ext cx="3566159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"/>
          <p:cNvSpPr txBox="1"/>
          <p:nvPr>
            <p:ph idx="6" type="body"/>
          </p:nvPr>
        </p:nvSpPr>
        <p:spPr>
          <a:xfrm>
            <a:off x="8016242" y="3545840"/>
            <a:ext cx="3566159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3-Sections">
  <p:cSld name="Text-3-Sectio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609600" y="2501461"/>
            <a:ext cx="3566160" cy="375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312920" y="2501461"/>
            <a:ext cx="3566160" cy="375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5"/>
          <p:cNvSpPr txBox="1"/>
          <p:nvPr>
            <p:ph idx="3" type="body"/>
          </p:nvPr>
        </p:nvSpPr>
        <p:spPr>
          <a:xfrm>
            <a:off x="8016240" y="2501461"/>
            <a:ext cx="3566160" cy="375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302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indent="-3302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body"/>
          </p:nvPr>
        </p:nvSpPr>
        <p:spPr>
          <a:xfrm>
            <a:off x="609602" y="1412241"/>
            <a:ext cx="3566159" cy="946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5"/>
          <p:cNvSpPr txBox="1"/>
          <p:nvPr>
            <p:ph idx="5" type="body"/>
          </p:nvPr>
        </p:nvSpPr>
        <p:spPr>
          <a:xfrm>
            <a:off x="4312922" y="1412241"/>
            <a:ext cx="3566159" cy="946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5"/>
          <p:cNvSpPr txBox="1"/>
          <p:nvPr>
            <p:ph idx="6" type="body"/>
          </p:nvPr>
        </p:nvSpPr>
        <p:spPr>
          <a:xfrm>
            <a:off x="8016242" y="1412241"/>
            <a:ext cx="3566159" cy="946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609600" y="4572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609600" y="1310641"/>
            <a:ext cx="10972800" cy="48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2 Sections">
  <p:cSld name="Image 2 Sectio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609601" y="3596641"/>
            <a:ext cx="5183188" cy="5283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609601" y="4216402"/>
            <a:ext cx="5183188" cy="2062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096002" y="3596641"/>
            <a:ext cx="5183188" cy="5283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096000" y="4216402"/>
            <a:ext cx="5183189" cy="2062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609600" y="457200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609600" y="1412240"/>
            <a:ext cx="5120640" cy="684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8"/>
          <p:cNvSpPr txBox="1"/>
          <p:nvPr>
            <p:ph idx="2" type="body"/>
          </p:nvPr>
        </p:nvSpPr>
        <p:spPr>
          <a:xfrm>
            <a:off x="609600" y="2259648"/>
            <a:ext cx="5120640" cy="402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3" type="body"/>
          </p:nvPr>
        </p:nvSpPr>
        <p:spPr>
          <a:xfrm>
            <a:off x="6096001" y="1412240"/>
            <a:ext cx="5120640" cy="684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sz="20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8"/>
          <p:cNvSpPr txBox="1"/>
          <p:nvPr>
            <p:ph idx="4" type="body"/>
          </p:nvPr>
        </p:nvSpPr>
        <p:spPr>
          <a:xfrm>
            <a:off x="6096000" y="2259648"/>
            <a:ext cx="5120640" cy="402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-Horizontal">
  <p:cSld name="4-Sections-Horizontal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609600" y="457200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609600" y="6400801"/>
            <a:ext cx="297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3700780" y="6400801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9154160" y="6400801"/>
            <a:ext cx="242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3581400" y="1432560"/>
            <a:ext cx="800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3581400" y="2660711"/>
            <a:ext cx="800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3" type="body"/>
          </p:nvPr>
        </p:nvSpPr>
        <p:spPr>
          <a:xfrm>
            <a:off x="3581400" y="3888863"/>
            <a:ext cx="800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4" type="body"/>
          </p:nvPr>
        </p:nvSpPr>
        <p:spPr>
          <a:xfrm>
            <a:off x="609602" y="1432560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9"/>
          <p:cNvSpPr txBox="1"/>
          <p:nvPr>
            <p:ph idx="5" type="body"/>
          </p:nvPr>
        </p:nvSpPr>
        <p:spPr>
          <a:xfrm>
            <a:off x="609602" y="2660711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9"/>
          <p:cNvSpPr txBox="1"/>
          <p:nvPr>
            <p:ph idx="6" type="body"/>
          </p:nvPr>
        </p:nvSpPr>
        <p:spPr>
          <a:xfrm>
            <a:off x="609602" y="3888863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9"/>
          <p:cNvSpPr txBox="1"/>
          <p:nvPr>
            <p:ph idx="7" type="body"/>
          </p:nvPr>
        </p:nvSpPr>
        <p:spPr>
          <a:xfrm>
            <a:off x="3581400" y="5120640"/>
            <a:ext cx="800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8" type="body"/>
          </p:nvPr>
        </p:nvSpPr>
        <p:spPr>
          <a:xfrm>
            <a:off x="609602" y="5117012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609600" y="457200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609600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2" type="body"/>
          </p:nvPr>
        </p:nvSpPr>
        <p:spPr>
          <a:xfrm>
            <a:off x="3386328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0" type="dt"/>
          </p:nvPr>
        </p:nvSpPr>
        <p:spPr>
          <a:xfrm>
            <a:off x="609600" y="6400801"/>
            <a:ext cx="297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"/>
          <p:cNvSpPr txBox="1"/>
          <p:nvPr>
            <p:ph idx="11" type="ftr"/>
          </p:nvPr>
        </p:nvSpPr>
        <p:spPr>
          <a:xfrm>
            <a:off x="3700780" y="6400801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9154160" y="6400801"/>
            <a:ext cx="242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609600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10"/>
          <p:cNvSpPr txBox="1"/>
          <p:nvPr>
            <p:ph idx="4" type="body"/>
          </p:nvPr>
        </p:nvSpPr>
        <p:spPr>
          <a:xfrm>
            <a:off x="3386328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6163056" y="2501461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6" type="body"/>
          </p:nvPr>
        </p:nvSpPr>
        <p:spPr>
          <a:xfrm>
            <a:off x="8939784" y="2503564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7" type="body"/>
          </p:nvPr>
        </p:nvSpPr>
        <p:spPr>
          <a:xfrm>
            <a:off x="6163056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0"/>
          <p:cNvSpPr txBox="1"/>
          <p:nvPr>
            <p:ph idx="8" type="body"/>
          </p:nvPr>
        </p:nvSpPr>
        <p:spPr>
          <a:xfrm>
            <a:off x="8939784" y="1412241"/>
            <a:ext cx="26427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4572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1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310641"/>
            <a:ext cx="10972800" cy="48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384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pos="7296">
          <p15:clr>
            <a:srgbClr val="F26B43"/>
          </p15:clr>
        </p15:guide>
        <p15:guide id="5" pos="3840">
          <p15:clr>
            <a:srgbClr val="F26B43"/>
          </p15:clr>
        </p15:guide>
        <p15:guide id="6" pos="96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pos="2712">
          <p15:clr>
            <a:srgbClr val="F26B43"/>
          </p15:clr>
        </p15:guide>
        <p15:guide id="9" pos="5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>
            <a:off x="609600" y="4572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1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609600" y="1310641"/>
            <a:ext cx="10972800" cy="483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10" type="dt"/>
          </p:nvPr>
        </p:nvSpPr>
        <p:spPr>
          <a:xfrm>
            <a:off x="609600" y="6400801"/>
            <a:ext cx="29718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1" type="ftr"/>
          </p:nvPr>
        </p:nvSpPr>
        <p:spPr>
          <a:xfrm>
            <a:off x="3700780" y="6400801"/>
            <a:ext cx="47904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12" type="sldNum"/>
          </p:nvPr>
        </p:nvSpPr>
        <p:spPr>
          <a:xfrm>
            <a:off x="9154160" y="6400801"/>
            <a:ext cx="242824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384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pos="7296">
          <p15:clr>
            <a:srgbClr val="F26B43"/>
          </p15:clr>
        </p15:guide>
        <p15:guide id="5" pos="3840">
          <p15:clr>
            <a:srgbClr val="F26B43"/>
          </p15:clr>
        </p15:guide>
        <p15:guide id="6" pos="96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pos="2712">
          <p15:clr>
            <a:srgbClr val="F26B43"/>
          </p15:clr>
        </p15:guide>
        <p15:guide id="9" pos="5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ctrTitle"/>
          </p:nvPr>
        </p:nvSpPr>
        <p:spPr>
          <a:xfrm>
            <a:off x="2857500" y="2537476"/>
            <a:ext cx="64770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186"/>
              <a:buFont typeface="Play"/>
              <a:buNone/>
            </a:pPr>
            <a:r>
              <a:rPr lang="en-US" sz="5733">
                <a:solidFill>
                  <a:schemeClr val="lt1"/>
                </a:solidFill>
              </a:rPr>
              <a:t>Real Estate Price Prediction</a:t>
            </a:r>
            <a:endParaRPr sz="6333">
              <a:solidFill>
                <a:schemeClr val="lt1"/>
              </a:solidFill>
            </a:endParaRPr>
          </a:p>
        </p:txBody>
      </p:sp>
      <p:sp>
        <p:nvSpPr>
          <p:cNvPr id="151" name="Google Shape;151;p15"/>
          <p:cNvSpPr txBox="1"/>
          <p:nvPr>
            <p:ph idx="1" type="subTitle"/>
          </p:nvPr>
        </p:nvSpPr>
        <p:spPr>
          <a:xfrm>
            <a:off x="2895599" y="4095765"/>
            <a:ext cx="6400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오승</a:t>
            </a:r>
            <a:r>
              <a:rPr b="1"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태</a:t>
            </a:r>
            <a:r>
              <a:rPr b="1" lang="en-U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 김정빈  황준엽  이경도</a:t>
            </a:r>
            <a:endParaRPr b="1"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38" name="Google Shape;238;p24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연도와 월</a:t>
            </a:r>
            <a:endParaRPr/>
          </a:p>
        </p:txBody>
      </p:sp>
      <p:sp>
        <p:nvSpPr>
          <p:cNvPr id="239" name="Google Shape;239;p24"/>
          <p:cNvSpPr txBox="1"/>
          <p:nvPr>
            <p:ph idx="6" type="body"/>
          </p:nvPr>
        </p:nvSpPr>
        <p:spPr>
          <a:xfrm>
            <a:off x="3641554" y="5968800"/>
            <a:ext cx="490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/>
              <a:t>higher contract activity in Q2 and Q4</a:t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5276" l="0" r="0" t="0"/>
          <a:stretch/>
        </p:blipFill>
        <p:spPr>
          <a:xfrm>
            <a:off x="1524000" y="1561313"/>
            <a:ext cx="8395876" cy="42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5855" l="0" r="0" t="0"/>
          <a:stretch/>
        </p:blipFill>
        <p:spPr>
          <a:xfrm>
            <a:off x="1218400" y="1493350"/>
            <a:ext cx="8709198" cy="45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연도와 월</a:t>
            </a:r>
            <a:endParaRPr/>
          </a:p>
        </p:txBody>
      </p:sp>
      <p:sp>
        <p:nvSpPr>
          <p:cNvPr id="249" name="Google Shape;249;p25"/>
          <p:cNvSpPr txBox="1"/>
          <p:nvPr>
            <p:ph idx="5" type="body"/>
          </p:nvPr>
        </p:nvSpPr>
        <p:spPr>
          <a:xfrm>
            <a:off x="4009682" y="6070033"/>
            <a:ext cx="3474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200">
                <a:latin typeface="Play"/>
                <a:ea typeface="Play"/>
                <a:cs typeface="Play"/>
                <a:sym typeface="Play"/>
              </a:rPr>
              <a:t>Monthly Trends</a:t>
            </a:r>
            <a:endParaRPr sz="2400"/>
          </a:p>
        </p:txBody>
      </p:sp>
      <p:sp>
        <p:nvSpPr>
          <p:cNvPr id="250" name="Google Shape;250;p25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1045550" y="1381563"/>
            <a:ext cx="9440099" cy="50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57" name="Google Shape;257;p26"/>
          <p:cNvSpPr txBox="1"/>
          <p:nvPr>
            <p:ph type="title"/>
          </p:nvPr>
        </p:nvSpPr>
        <p:spPr>
          <a:xfrm>
            <a:off x="609600" y="700741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면적</a:t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78075" y="6292838"/>
            <a:ext cx="5610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3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면적이 늘어날수록 집값이 올라가는 회귀선을 그릴 수 있음</a:t>
            </a:r>
            <a:endParaRPr b="1"/>
          </a:p>
        </p:txBody>
      </p:sp>
      <p:sp>
        <p:nvSpPr>
          <p:cNvPr id="259" name="Google Shape;259;p26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65" name="Google Shape;265;p27"/>
          <p:cNvSpPr txBox="1"/>
          <p:nvPr>
            <p:ph idx="4" type="body"/>
          </p:nvPr>
        </p:nvSpPr>
        <p:spPr>
          <a:xfrm>
            <a:off x="3287063" y="5925575"/>
            <a:ext cx="5408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12</a:t>
            </a:r>
            <a:r>
              <a:rPr lang="en-US" sz="1600"/>
              <a:t>개월 이동평균선을 토대로 구별 상승 추이를 파악.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크게 3개의 그룹으로 나눠짐(high, mid, low)</a:t>
            </a:r>
            <a:endParaRPr sz="1600"/>
          </a:p>
        </p:txBody>
      </p:sp>
      <p:sp>
        <p:nvSpPr>
          <p:cNvPr id="266" name="Google Shape;266;p27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</a:t>
            </a:r>
            <a:r>
              <a:rPr lang="en-US"/>
              <a:t>구별 상승 추이 파악</a:t>
            </a: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4030" l="0" r="0" t="0"/>
          <a:stretch/>
        </p:blipFill>
        <p:spPr>
          <a:xfrm>
            <a:off x="1809826" y="1616750"/>
            <a:ext cx="8572349" cy="41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p28"/>
          <p:cNvSpPr txBox="1"/>
          <p:nvPr>
            <p:ph type="title"/>
          </p:nvPr>
        </p:nvSpPr>
        <p:spPr>
          <a:xfrm>
            <a:off x="609600" y="700741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세대수 및 단지 규모</a:t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5943601" y="3350797"/>
            <a:ext cx="54864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주상 복합, 소규모 단지 많아서 세대수나 전체동수가 적은곳이 집값이 높음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주상복합이 빌딩하나라 호수가 적음</a:t>
            </a:r>
            <a:endParaRPr b="1"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476" y="1358870"/>
            <a:ext cx="5129525" cy="531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7" name="Google Shape;287;p29"/>
          <p:cNvSpPr txBox="1"/>
          <p:nvPr>
            <p:ph type="title"/>
          </p:nvPr>
        </p:nvSpPr>
        <p:spPr>
          <a:xfrm>
            <a:off x="609600" y="700741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건설사</a:t>
            </a:r>
            <a:r>
              <a:rPr lang="en-US"/>
              <a:t>와 건축년도</a:t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0" y="1298726"/>
            <a:ext cx="7543800" cy="3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>
            <p:ph idx="4" type="body"/>
          </p:nvPr>
        </p:nvSpPr>
        <p:spPr>
          <a:xfrm>
            <a:off x="609588" y="5469450"/>
            <a:ext cx="5408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/>
              <a:t>건설사별로 집값 차이가 남을 알 수 있음</a:t>
            </a:r>
            <a:endParaRPr b="1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</a:t>
            </a:r>
            <a:r>
              <a:rPr lang="en-US"/>
              <a:t>경제 데이터</a:t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30" title="Screenshot 2025-05-16 at 11.04.50 AM.png"/>
          <p:cNvPicPr preferRelativeResize="0"/>
          <p:nvPr/>
        </p:nvPicPr>
        <p:blipFill rotWithShape="1">
          <a:blip r:embed="rId3">
            <a:alphaModFix/>
          </a:blip>
          <a:srcRect b="0" l="1468" r="0" t="0"/>
          <a:stretch/>
        </p:blipFill>
        <p:spPr>
          <a:xfrm>
            <a:off x="1191000" y="1589875"/>
            <a:ext cx="4687524" cy="39509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0" title="Screenshot 2025-05-16 at 11.05.3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1589875"/>
            <a:ext cx="4994074" cy="395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0"/>
          <p:cNvSpPr txBox="1"/>
          <p:nvPr/>
        </p:nvSpPr>
        <p:spPr>
          <a:xfrm>
            <a:off x="1309375" y="5637400"/>
            <a:ext cx="455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환율이 1100원에서 1300원 사이일 때 집값이 높음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6862200" y="5637400"/>
            <a:ext cx="3573300" cy="4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GDP과 집값은 양의 상관관계가 존재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309" name="Google Shape;309;p31"/>
          <p:cNvSpPr txBox="1"/>
          <p:nvPr>
            <p:ph type="title"/>
          </p:nvPr>
        </p:nvSpPr>
        <p:spPr>
          <a:xfrm>
            <a:off x="609600" y="6572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경제 데이터</a:t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1" title="Screenshot 2025-05-16 at 11.12.1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375" y="2105223"/>
            <a:ext cx="4113249" cy="309609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1" title="Screenshot 2025-05-16 at 11.14.3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50" y="2105225"/>
            <a:ext cx="3812018" cy="30960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1" title="Screenshot 2025-05-16 at 11.15.32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225" y="2105225"/>
            <a:ext cx="3651430" cy="30961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1"/>
          <p:cNvSpPr txBox="1"/>
          <p:nvPr/>
        </p:nvSpPr>
        <p:spPr>
          <a:xfrm>
            <a:off x="609600" y="5269750"/>
            <a:ext cx="288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물가상승률과 집 값은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약한 음의 상관관계가 존재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4925925" y="5334300"/>
            <a:ext cx="259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금리가 낮을수록 집값이 높음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8490538" y="5334300"/>
            <a:ext cx="317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실질금리와</a:t>
            </a:r>
            <a:r>
              <a:rPr b="1" lang="en-US" sz="1600">
                <a:solidFill>
                  <a:schemeClr val="dk1"/>
                </a:solidFill>
              </a:rPr>
              <a:t> 집 값은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약한 음의 상관관계가 존재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2786588" y="1784325"/>
            <a:ext cx="633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600"/>
              <a:t>Data Preprocessing Steps</a:t>
            </a:r>
            <a:endParaRPr sz="3600"/>
          </a:p>
        </p:txBody>
      </p:sp>
      <p:sp>
        <p:nvSpPr>
          <p:cNvPr id="323" name="Google Shape;323;p32"/>
          <p:cNvSpPr txBox="1"/>
          <p:nvPr>
            <p:ph idx="4" type="body"/>
          </p:nvPr>
        </p:nvSpPr>
        <p:spPr>
          <a:xfrm>
            <a:off x="176275" y="3950700"/>
            <a:ext cx="4714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Handling </a:t>
            </a:r>
            <a:endParaRPr sz="25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Missing Values</a:t>
            </a:r>
            <a:endParaRPr sz="3100"/>
          </a:p>
        </p:txBody>
      </p:sp>
      <p:sp>
        <p:nvSpPr>
          <p:cNvPr id="324" name="Google Shape;324;p32"/>
          <p:cNvSpPr txBox="1"/>
          <p:nvPr>
            <p:ph idx="5" type="body"/>
          </p:nvPr>
        </p:nvSpPr>
        <p:spPr>
          <a:xfrm>
            <a:off x="4492677" y="4110451"/>
            <a:ext cx="292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Outlier Detection</a:t>
            </a:r>
            <a:endParaRPr sz="3100"/>
          </a:p>
        </p:txBody>
      </p:sp>
      <p:sp>
        <p:nvSpPr>
          <p:cNvPr id="325" name="Google Shape;325;p32"/>
          <p:cNvSpPr txBox="1"/>
          <p:nvPr>
            <p:ph idx="6" type="body"/>
          </p:nvPr>
        </p:nvSpPr>
        <p:spPr>
          <a:xfrm>
            <a:off x="7362704" y="4052450"/>
            <a:ext cx="4175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Feature </a:t>
            </a:r>
            <a:endParaRPr sz="25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Engineering &amp; Selection</a:t>
            </a:r>
            <a:endParaRPr sz="3100"/>
          </a:p>
        </p:txBody>
      </p:sp>
      <p:sp>
        <p:nvSpPr>
          <p:cNvPr id="326" name="Google Shape;326;p32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2"/>
          <p:cNvGrpSpPr/>
          <p:nvPr/>
        </p:nvGrpSpPr>
        <p:grpSpPr>
          <a:xfrm>
            <a:off x="2163840" y="2958008"/>
            <a:ext cx="594360" cy="992683"/>
            <a:chOff x="486243" y="1741836"/>
            <a:chExt cx="594360" cy="992683"/>
          </a:xfrm>
        </p:grpSpPr>
        <p:sp>
          <p:nvSpPr>
            <p:cNvPr id="328" name="Google Shape;328;p32"/>
            <p:cNvSpPr/>
            <p:nvPr/>
          </p:nvSpPr>
          <p:spPr>
            <a:xfrm>
              <a:off x="486243" y="1741836"/>
              <a:ext cx="594360" cy="5943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" name="Google Shape;329;p32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0" name="Google Shape;330;p32"/>
          <p:cNvGrpSpPr/>
          <p:nvPr/>
        </p:nvGrpSpPr>
        <p:grpSpPr>
          <a:xfrm>
            <a:off x="5658608" y="2958010"/>
            <a:ext cx="594360" cy="992683"/>
            <a:chOff x="486243" y="1741836"/>
            <a:chExt cx="594360" cy="992683"/>
          </a:xfrm>
        </p:grpSpPr>
        <p:sp>
          <p:nvSpPr>
            <p:cNvPr id="331" name="Google Shape;331;p32"/>
            <p:cNvSpPr/>
            <p:nvPr/>
          </p:nvSpPr>
          <p:spPr>
            <a:xfrm>
              <a:off x="486243" y="1741836"/>
              <a:ext cx="594360" cy="5943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32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3" name="Google Shape;333;p32"/>
          <p:cNvGrpSpPr/>
          <p:nvPr/>
        </p:nvGrpSpPr>
        <p:grpSpPr>
          <a:xfrm>
            <a:off x="9153376" y="2932658"/>
            <a:ext cx="594360" cy="992683"/>
            <a:chOff x="486243" y="1741836"/>
            <a:chExt cx="594360" cy="992683"/>
          </a:xfrm>
        </p:grpSpPr>
        <p:sp>
          <p:nvSpPr>
            <p:cNvPr id="334" name="Google Shape;334;p32"/>
            <p:cNvSpPr/>
            <p:nvPr/>
          </p:nvSpPr>
          <p:spPr>
            <a:xfrm>
              <a:off x="486243" y="1741836"/>
              <a:ext cx="594360" cy="5943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5" name="Google Shape;335;p32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"/>
          <p:cNvSpPr txBox="1"/>
          <p:nvPr>
            <p:ph type="title"/>
          </p:nvPr>
        </p:nvSpPr>
        <p:spPr>
          <a:xfrm>
            <a:off x="609600" y="1261929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400"/>
              <a:t>Handling missing values</a:t>
            </a:r>
            <a:endParaRPr sz="3400"/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754575" y="2161363"/>
            <a:ext cx="6251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2604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Using KAKAO API</a:t>
            </a:r>
            <a:r>
              <a:rPr lang="en-US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700"/>
          </a:p>
        </p:txBody>
      </p:sp>
      <p:sp>
        <p:nvSpPr>
          <p:cNvPr id="343" name="Google Shape;343;p33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754575" y="2712463"/>
            <a:ext cx="50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도로명 &amp; 시군구를 통한 위도 경도 결측치 처리</a:t>
            </a:r>
            <a:endParaRPr b="1" sz="1800"/>
          </a:p>
        </p:txBody>
      </p:sp>
      <p:sp>
        <p:nvSpPr>
          <p:cNvPr id="345" name="Google Shape;345;p33"/>
          <p:cNvSpPr txBox="1"/>
          <p:nvPr/>
        </p:nvSpPr>
        <p:spPr>
          <a:xfrm>
            <a:off x="3086100" y="1160438"/>
            <a:ext cx="835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0" r="0" t="6393"/>
          <a:stretch/>
        </p:blipFill>
        <p:spPr>
          <a:xfrm>
            <a:off x="6096000" y="1484700"/>
            <a:ext cx="5341500" cy="4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754575" y="3505713"/>
            <a:ext cx="355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Using 국토교통부 API</a:t>
            </a:r>
            <a:endParaRPr b="1" sz="26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754575" y="3933600"/>
            <a:ext cx="451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다수의 아파트 정보 결측치 동시 처리</a:t>
            </a:r>
            <a:endParaRPr b="1" sz="1800"/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754575" y="4649775"/>
            <a:ext cx="6251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2604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역지오코딩 &amp; KNN</a:t>
            </a:r>
            <a:endParaRPr sz="1700"/>
          </a:p>
        </p:txBody>
      </p:sp>
      <p:sp>
        <p:nvSpPr>
          <p:cNvPr id="350" name="Google Shape;350;p33"/>
          <p:cNvSpPr txBox="1"/>
          <p:nvPr/>
        </p:nvSpPr>
        <p:spPr>
          <a:xfrm>
            <a:off x="754575" y="5167200"/>
            <a:ext cx="53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여전히 결측이 유지된 아파트명 데이터 처리</a:t>
            </a:r>
            <a:endParaRPr b="1" sz="1800"/>
          </a:p>
        </p:txBody>
      </p:sp>
      <p:sp>
        <p:nvSpPr>
          <p:cNvPr id="351" name="Google Shape;351;p33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4660500" y="805175"/>
            <a:ext cx="2871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4300"/>
              <a:t>목차</a:t>
            </a:r>
            <a:endParaRPr sz="4300"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464600" y="1762566"/>
            <a:ext cx="109728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T</a:t>
            </a:r>
            <a:r>
              <a:rPr b="1" lang="en-US" sz="2515">
                <a:latin typeface="Play"/>
                <a:ea typeface="Play"/>
                <a:cs typeface="Play"/>
                <a:sym typeface="Play"/>
              </a:rPr>
              <a:t>eam introduction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9144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Introduction competition 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Exploratory Data Analysis (EDA)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Data Preprocessing 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Regression Modeling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5">
                <a:latin typeface="Play"/>
                <a:ea typeface="Play"/>
                <a:cs typeface="Play"/>
                <a:sym typeface="Play"/>
              </a:rPr>
              <a:t>Lessons Learned &amp; Next Steps</a:t>
            </a:r>
            <a:endParaRPr b="1" sz="2515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260"/>
          </a:p>
        </p:txBody>
      </p:sp>
      <p:sp>
        <p:nvSpPr>
          <p:cNvPr id="158" name="Google Shape;158;p16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609600" y="1327616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600"/>
              <a:t>Outlier Detection</a:t>
            </a:r>
            <a:endParaRPr sz="3600"/>
          </a:p>
        </p:txBody>
      </p:sp>
      <p:sp>
        <p:nvSpPr>
          <p:cNvPr id="357" name="Google Shape;357;p34"/>
          <p:cNvSpPr txBox="1"/>
          <p:nvPr>
            <p:ph idx="5" type="body"/>
          </p:nvPr>
        </p:nvSpPr>
        <p:spPr>
          <a:xfrm>
            <a:off x="555300" y="2371090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무엇이 이상치인가?</a:t>
            </a:r>
            <a:endParaRPr sz="2500"/>
          </a:p>
        </p:txBody>
      </p:sp>
      <p:sp>
        <p:nvSpPr>
          <p:cNvPr id="358" name="Google Shape;358;p34"/>
          <p:cNvSpPr txBox="1"/>
          <p:nvPr>
            <p:ph idx="6" type="body"/>
          </p:nvPr>
        </p:nvSpPr>
        <p:spPr>
          <a:xfrm>
            <a:off x="555300" y="2766475"/>
            <a:ext cx="51831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600"/>
              <a:t>급매물, 다운계약, 재개발 이슈 등의 경우</a:t>
            </a:r>
            <a:endParaRPr b="1" sz="16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600"/>
              <a:t>target의 급변을 가정 </a:t>
            </a:r>
            <a:r>
              <a:rPr b="1" lang="en-US" sz="1600">
                <a:solidFill>
                  <a:schemeClr val="accent1"/>
                </a:solidFill>
              </a:rPr>
              <a:t>SO </a:t>
            </a:r>
            <a:r>
              <a:rPr b="1" lang="en-US" sz="1600"/>
              <a:t>변화율 40% 이상을 이상치로 설정</a:t>
            </a:r>
            <a:endParaRPr b="1" sz="1600"/>
          </a:p>
        </p:txBody>
      </p:sp>
      <p:sp>
        <p:nvSpPr>
          <p:cNvPr id="359" name="Google Shape;359;p34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0" name="Google Shape;360;p34"/>
          <p:cNvSpPr txBox="1"/>
          <p:nvPr>
            <p:ph idx="5" type="body"/>
          </p:nvPr>
        </p:nvSpPr>
        <p:spPr>
          <a:xfrm>
            <a:off x="555300" y="4046515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초고가의 아파트는?</a:t>
            </a:r>
            <a:endParaRPr sz="240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1" name="Google Shape;361;p34"/>
          <p:cNvSpPr txBox="1"/>
          <p:nvPr>
            <p:ph idx="6" type="body"/>
          </p:nvPr>
        </p:nvSpPr>
        <p:spPr>
          <a:xfrm>
            <a:off x="555300" y="4583637"/>
            <a:ext cx="51831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600"/>
              <a:t>대부분의 고가 아파트 조건을 충족하는</a:t>
            </a:r>
            <a:endParaRPr b="1" sz="16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600"/>
              <a:t>정상적인 데이터로 판단</a:t>
            </a:r>
            <a:endParaRPr b="1" sz="16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b="1" sz="1600"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400" y="1912450"/>
            <a:ext cx="5963675" cy="37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>
            <p:ph type="title"/>
          </p:nvPr>
        </p:nvSpPr>
        <p:spPr>
          <a:xfrm>
            <a:off x="418550" y="748625"/>
            <a:ext cx="63963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engineering </a:t>
            </a:r>
            <a:endParaRPr sz="3500"/>
          </a:p>
        </p:txBody>
      </p:sp>
      <p:sp>
        <p:nvSpPr>
          <p:cNvPr id="370" name="Google Shape;370;p35"/>
          <p:cNvSpPr txBox="1"/>
          <p:nvPr>
            <p:ph idx="1" type="body"/>
          </p:nvPr>
        </p:nvSpPr>
        <p:spPr>
          <a:xfrm>
            <a:off x="418550" y="1698450"/>
            <a:ext cx="907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rPr lang="en-US" sz="207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파생변수 생성 </a:t>
            </a:r>
            <a:r>
              <a:rPr lang="en-US" sz="2070">
                <a:latin typeface="Impact"/>
                <a:ea typeface="Impact"/>
                <a:cs typeface="Impact"/>
                <a:sym typeface="Impact"/>
              </a:rPr>
              <a:t>집값에 영향을 미치는 요소는  또 무엇이 있을까?</a:t>
            </a:r>
            <a:endParaRPr sz="207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14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47462"/>
            <a:ext cx="4466404" cy="375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400" y="4261600"/>
            <a:ext cx="4173705" cy="2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637" y="2525876"/>
            <a:ext cx="4312200" cy="28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2226575" y="2221075"/>
            <a:ext cx="14934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&lt;</a:t>
            </a:r>
            <a:r>
              <a:rPr b="1" lang="en-US" sz="1800">
                <a:solidFill>
                  <a:schemeClr val="dk1"/>
                </a:solidFill>
              </a:rPr>
              <a:t>학군&gt;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239625" y="2127600"/>
            <a:ext cx="240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&lt;고급아파트&gt;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10406175" y="3905300"/>
            <a:ext cx="1625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&lt;오마카세&gt;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 txBox="1"/>
          <p:nvPr>
            <p:ph type="title"/>
          </p:nvPr>
        </p:nvSpPr>
        <p:spPr>
          <a:xfrm>
            <a:off x="418550" y="748625"/>
            <a:ext cx="63963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engineering </a:t>
            </a:r>
            <a:endParaRPr sz="3500"/>
          </a:p>
        </p:txBody>
      </p:sp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418550" y="1698450"/>
            <a:ext cx="907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rPr lang="en-US" sz="207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파생변수 생성 </a:t>
            </a:r>
            <a:r>
              <a:rPr lang="en-US" sz="2070">
                <a:latin typeface="Impact"/>
                <a:ea typeface="Impact"/>
                <a:cs typeface="Impact"/>
                <a:sym typeface="Impact"/>
              </a:rPr>
              <a:t>경제 데이터를 파생변수로!</a:t>
            </a:r>
            <a:endParaRPr sz="207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14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50" y="2554550"/>
            <a:ext cx="5309924" cy="39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500" y="2554549"/>
            <a:ext cx="6086525" cy="11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500" y="4235226"/>
            <a:ext cx="5790174" cy="22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2418750" y="2198850"/>
            <a:ext cx="10005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이자율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8001500" y="3849200"/>
            <a:ext cx="15369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원/달러 환율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8230100" y="2171575"/>
            <a:ext cx="10005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GDP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 txBox="1"/>
          <p:nvPr>
            <p:ph type="title"/>
          </p:nvPr>
        </p:nvSpPr>
        <p:spPr>
          <a:xfrm>
            <a:off x="418550" y="748625"/>
            <a:ext cx="63963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engineering </a:t>
            </a:r>
            <a:endParaRPr sz="3500"/>
          </a:p>
        </p:txBody>
      </p:sp>
      <p:sp>
        <p:nvSpPr>
          <p:cNvPr id="400" name="Google Shape;400;p37"/>
          <p:cNvSpPr txBox="1"/>
          <p:nvPr>
            <p:ph idx="1" type="body"/>
          </p:nvPr>
        </p:nvSpPr>
        <p:spPr>
          <a:xfrm>
            <a:off x="418550" y="1588400"/>
            <a:ext cx="907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20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rPr lang="en-US" sz="207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건물 연식, 신축 여부 </a:t>
            </a:r>
            <a:endParaRPr sz="207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None/>
            </a:pPr>
            <a:r>
              <a:t/>
            </a:r>
            <a:endParaRPr sz="147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sp>
        <p:nvSpPr>
          <p:cNvPr id="403" name="Google Shape;403;p37"/>
          <p:cNvSpPr txBox="1"/>
          <p:nvPr/>
        </p:nvSpPr>
        <p:spPr>
          <a:xfrm>
            <a:off x="1359250" y="2017100"/>
            <a:ext cx="907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건물 연식 = 건축년도 - 계약년도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신축 여부 = 건축년도 2009년 이후에 지어진 건물이 전체 10%라서 2009년 기준으로 신축 여부 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04" name="Google Shape;404;p37" title="Screenshot 2025-05-16 at 1.52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146" y="2765375"/>
            <a:ext cx="4284667" cy="3979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7" title="Screenshot 2025-05-16 at 1.55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50" y="2765375"/>
            <a:ext cx="4451093" cy="3979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 txBox="1"/>
          <p:nvPr>
            <p:ph type="title"/>
          </p:nvPr>
        </p:nvSpPr>
        <p:spPr>
          <a:xfrm>
            <a:off x="423450" y="500475"/>
            <a:ext cx="7763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engineering(Encoding)</a:t>
            </a:r>
            <a:endParaRPr sz="3500"/>
          </a:p>
        </p:txBody>
      </p:sp>
      <p:sp>
        <p:nvSpPr>
          <p:cNvPr id="412" name="Google Shape;412;p38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-830700" y="2804675"/>
            <a:ext cx="5212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범주형 변수 중 unique 개수가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많은 변수(구, 동)은 target encoding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그 중에서 아파트명은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전용면적 당 집값(평단가)로 인코딩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이때 해당 아파트가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존재하는 구의 면적 당 집값과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bayesian smoothing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535300" y="1266575"/>
            <a:ext cx="69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범주형 변수 encoding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512550" y="30328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pic>
        <p:nvPicPr>
          <p:cNvPr id="416" name="Google Shape;416;p38"/>
          <p:cNvPicPr preferRelativeResize="0"/>
          <p:nvPr/>
        </p:nvPicPr>
        <p:blipFill rotWithShape="1">
          <a:blip r:embed="rId3">
            <a:alphaModFix/>
          </a:blip>
          <a:srcRect b="0" l="6085" r="0" t="0"/>
          <a:stretch/>
        </p:blipFill>
        <p:spPr>
          <a:xfrm>
            <a:off x="3467481" y="1961375"/>
            <a:ext cx="8265043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 txBox="1"/>
          <p:nvPr>
            <p:ph type="title"/>
          </p:nvPr>
        </p:nvSpPr>
        <p:spPr>
          <a:xfrm>
            <a:off x="423450" y="348075"/>
            <a:ext cx="7763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engineering(Encoding)</a:t>
            </a:r>
            <a:endParaRPr sz="3500"/>
          </a:p>
        </p:txBody>
      </p:sp>
      <p:sp>
        <p:nvSpPr>
          <p:cNvPr id="423" name="Google Shape;423;p39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535300" y="1114175"/>
            <a:ext cx="69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범주형 변수 encoding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325" y="1792975"/>
            <a:ext cx="8792926" cy="43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/>
        </p:nvSpPr>
        <p:spPr>
          <a:xfrm>
            <a:off x="143875" y="2710975"/>
            <a:ext cx="290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계약년월은 오른쪽의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추세선 값으로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encoding하여 사용.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이때 test set은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train set에 없는 계약년월이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존재하므로 추세선의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예측값을 통해 encoding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512550" y="30328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 txBox="1"/>
          <p:nvPr>
            <p:ph type="title"/>
          </p:nvPr>
        </p:nvSpPr>
        <p:spPr>
          <a:xfrm>
            <a:off x="423450" y="348075"/>
            <a:ext cx="7763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500"/>
              <a:t>Feature selection</a:t>
            </a:r>
            <a:endParaRPr sz="3500"/>
          </a:p>
        </p:txBody>
      </p:sp>
      <p:sp>
        <p:nvSpPr>
          <p:cNvPr id="434" name="Google Shape;434;p40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535300" y="1114175"/>
            <a:ext cx="69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최종 변수 선택</a:t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436" name="Google Shape;436;p40"/>
          <p:cNvGraphicFramePr/>
          <p:nvPr/>
        </p:nvGraphicFramePr>
        <p:xfrm>
          <a:off x="952500" y="189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{C72E3A1C-242D-40B9-916A-C0BA46972BB6}</a:tableStyleId>
              </a:tblPr>
              <a:tblGrid>
                <a:gridCol w="5143500"/>
                <a:gridCol w="5143500"/>
              </a:tblGrid>
              <a:tr h="187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/>
                        <a:t>연속형 변수</a:t>
                      </a:r>
                      <a:endParaRPr b="1"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E69138"/>
                          </a:solidFill>
                        </a:rPr>
                        <a:t>주어진 데이터</a:t>
                      </a:r>
                      <a:r>
                        <a:rPr b="1" lang="en-US" sz="1600"/>
                        <a:t>: 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전용면적, 층, 전체동수, 전체세대수, 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연면적, 주차대수, X좌표, Y좌표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74EA7"/>
                          </a:solidFill>
                        </a:rPr>
                        <a:t>파생변수</a:t>
                      </a:r>
                      <a:r>
                        <a:rPr b="1" lang="en-US" sz="1600"/>
                        <a:t>: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학군, 오마카세, 한강변, 건물연식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8761D"/>
                          </a:solidFill>
                        </a:rPr>
                        <a:t>외부 데이터</a:t>
                      </a:r>
                      <a:r>
                        <a:rPr b="1" lang="en-US" sz="1600"/>
                        <a:t>: 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이자율, gdp, 환율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213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/>
                        <a:t>범주형 변수</a:t>
                      </a:r>
                      <a:endParaRPr b="1"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134F5C"/>
                          </a:solidFill>
                        </a:rPr>
                        <a:t>라벨 인코딩</a:t>
                      </a:r>
                      <a:r>
                        <a:rPr b="1" lang="en-US" sz="1600"/>
                        <a:t>: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단지분류, 복도유형, 난방방식, 건설사, 시행사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674EA7"/>
                          </a:solidFill>
                        </a:rPr>
                        <a:t>파생변수(라벨 인코딩)</a:t>
                      </a:r>
                      <a:r>
                        <a:rPr b="1" lang="en-US" sz="1600"/>
                        <a:t>: 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신축여부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1155CC"/>
                          </a:solidFill>
                        </a:rPr>
                        <a:t>타겟 인코딩</a:t>
                      </a:r>
                      <a:r>
                        <a:rPr b="1" lang="en-US" sz="1600"/>
                        <a:t>: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아파트명, 구, 동, 계약년월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7" name="Google Shape;437;p40"/>
          <p:cNvSpPr txBox="1"/>
          <p:nvPr/>
        </p:nvSpPr>
        <p:spPr>
          <a:xfrm>
            <a:off x="535300" y="30328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Regression Modeling</a:t>
            </a:r>
            <a:endParaRPr/>
          </a:p>
        </p:txBody>
      </p:sp>
      <p:sp>
        <p:nvSpPr>
          <p:cNvPr id="443" name="Google Shape;443;p41"/>
          <p:cNvSpPr txBox="1"/>
          <p:nvPr>
            <p:ph type="title"/>
          </p:nvPr>
        </p:nvSpPr>
        <p:spPr>
          <a:xfrm>
            <a:off x="2786588" y="1784325"/>
            <a:ext cx="633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900"/>
              <a:t>Regression Modeling</a:t>
            </a:r>
            <a:endParaRPr sz="3900"/>
          </a:p>
        </p:txBody>
      </p:sp>
      <p:sp>
        <p:nvSpPr>
          <p:cNvPr id="444" name="Google Shape;444;p41"/>
          <p:cNvSpPr txBox="1"/>
          <p:nvPr>
            <p:ph idx="4" type="body"/>
          </p:nvPr>
        </p:nvSpPr>
        <p:spPr>
          <a:xfrm>
            <a:off x="176275" y="3950700"/>
            <a:ext cx="4714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Build</a:t>
            </a: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ing </a:t>
            </a:r>
            <a:endParaRPr sz="25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Regression Model</a:t>
            </a:r>
            <a:endParaRPr sz="3100"/>
          </a:p>
        </p:txBody>
      </p:sp>
      <p:sp>
        <p:nvSpPr>
          <p:cNvPr id="445" name="Google Shape;445;p41"/>
          <p:cNvSpPr txBox="1"/>
          <p:nvPr>
            <p:ph idx="5" type="body"/>
          </p:nvPr>
        </p:nvSpPr>
        <p:spPr>
          <a:xfrm>
            <a:off x="4433400" y="4110450"/>
            <a:ext cx="3325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Training &amp; Evaluation</a:t>
            </a:r>
            <a:endParaRPr sz="3100"/>
          </a:p>
        </p:txBody>
      </p:sp>
      <p:sp>
        <p:nvSpPr>
          <p:cNvPr id="446" name="Google Shape;446;p41"/>
          <p:cNvSpPr txBox="1"/>
          <p:nvPr>
            <p:ph idx="6" type="body"/>
          </p:nvPr>
        </p:nvSpPr>
        <p:spPr>
          <a:xfrm>
            <a:off x="7362704" y="4052450"/>
            <a:ext cx="4175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Performance</a:t>
            </a:r>
            <a:endParaRPr sz="25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Comparison</a:t>
            </a:r>
            <a:endParaRPr sz="25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3100"/>
          </a:p>
        </p:txBody>
      </p:sp>
      <p:sp>
        <p:nvSpPr>
          <p:cNvPr id="447" name="Google Shape;447;p41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2163840" y="2958008"/>
            <a:ext cx="594300" cy="992683"/>
            <a:chOff x="486243" y="1741836"/>
            <a:chExt cx="594300" cy="992683"/>
          </a:xfrm>
        </p:grpSpPr>
        <p:sp>
          <p:nvSpPr>
            <p:cNvPr id="449" name="Google Shape;449;p41"/>
            <p:cNvSpPr/>
            <p:nvPr/>
          </p:nvSpPr>
          <p:spPr>
            <a:xfrm>
              <a:off x="486243" y="1741836"/>
              <a:ext cx="594300" cy="59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41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51" name="Google Shape;451;p41"/>
          <p:cNvGrpSpPr/>
          <p:nvPr/>
        </p:nvGrpSpPr>
        <p:grpSpPr>
          <a:xfrm>
            <a:off x="5658608" y="2958010"/>
            <a:ext cx="594300" cy="992683"/>
            <a:chOff x="486243" y="1741836"/>
            <a:chExt cx="594300" cy="992683"/>
          </a:xfrm>
        </p:grpSpPr>
        <p:sp>
          <p:nvSpPr>
            <p:cNvPr id="452" name="Google Shape;452;p41"/>
            <p:cNvSpPr/>
            <p:nvPr/>
          </p:nvSpPr>
          <p:spPr>
            <a:xfrm>
              <a:off x="486243" y="1741836"/>
              <a:ext cx="594300" cy="59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41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54" name="Google Shape;454;p41"/>
          <p:cNvGrpSpPr/>
          <p:nvPr/>
        </p:nvGrpSpPr>
        <p:grpSpPr>
          <a:xfrm>
            <a:off x="9153376" y="2932658"/>
            <a:ext cx="594300" cy="992683"/>
            <a:chOff x="486243" y="1741836"/>
            <a:chExt cx="594300" cy="992683"/>
          </a:xfrm>
        </p:grpSpPr>
        <p:sp>
          <p:nvSpPr>
            <p:cNvPr id="455" name="Google Shape;455;p41"/>
            <p:cNvSpPr/>
            <p:nvPr/>
          </p:nvSpPr>
          <p:spPr>
            <a:xfrm>
              <a:off x="486243" y="1741836"/>
              <a:ext cx="594300" cy="59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6" name="Google Shape;456;p41"/>
            <p:cNvCxnSpPr/>
            <p:nvPr/>
          </p:nvCxnSpPr>
          <p:spPr>
            <a:xfrm>
              <a:off x="783423" y="2048719"/>
              <a:ext cx="0" cy="6858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Regression Modeling</a:t>
            </a:r>
            <a:endParaRPr/>
          </a:p>
        </p:txBody>
      </p:sp>
      <p:sp>
        <p:nvSpPr>
          <p:cNvPr id="462" name="Google Shape;462;p42"/>
          <p:cNvSpPr txBox="1"/>
          <p:nvPr>
            <p:ph type="title"/>
          </p:nvPr>
        </p:nvSpPr>
        <p:spPr>
          <a:xfrm>
            <a:off x="495000" y="1294850"/>
            <a:ext cx="4481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1246"/>
              <a:buFont typeface="Arial"/>
              <a:buNone/>
            </a:pPr>
            <a:r>
              <a:rPr lang="en-US" sz="2985">
                <a:solidFill>
                  <a:schemeClr val="accent1"/>
                </a:solidFill>
              </a:rPr>
              <a:t>Building Regression Model</a:t>
            </a:r>
            <a:endParaRPr sz="298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t/>
            </a:r>
            <a:endParaRPr sz="2880"/>
          </a:p>
        </p:txBody>
      </p:sp>
      <p:sp>
        <p:nvSpPr>
          <p:cNvPr id="463" name="Google Shape;463;p42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4" name="Google Shape;464;p42"/>
          <p:cNvPicPr preferRelativeResize="0"/>
          <p:nvPr/>
        </p:nvPicPr>
        <p:blipFill rotWithShape="1">
          <a:blip r:embed="rId3">
            <a:alphaModFix/>
          </a:blip>
          <a:srcRect b="0" l="6314" r="0" t="0"/>
          <a:stretch/>
        </p:blipFill>
        <p:spPr>
          <a:xfrm>
            <a:off x="5075550" y="1033875"/>
            <a:ext cx="7246950" cy="492465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2"/>
          <p:cNvSpPr txBox="1"/>
          <p:nvPr/>
        </p:nvSpPr>
        <p:spPr>
          <a:xfrm>
            <a:off x="609600" y="2229650"/>
            <a:ext cx="646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데이터셋을 </a:t>
            </a:r>
            <a:r>
              <a:rPr b="1" lang="en-US" sz="2200">
                <a:solidFill>
                  <a:schemeClr val="accent1"/>
                </a:solidFill>
              </a:rPr>
              <a:t>3개의 그룹</a:t>
            </a:r>
            <a:r>
              <a:rPr b="1" lang="en-US" sz="2200">
                <a:solidFill>
                  <a:schemeClr val="dk1"/>
                </a:solidFill>
              </a:rPr>
              <a:t>으로 나누기!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5547763" y="5842550"/>
            <a:ext cx="577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RF test score: 17061(1</a:t>
            </a:r>
            <a:r>
              <a:rPr b="1" lang="en-US" sz="1600">
                <a:solidFill>
                  <a:schemeClr val="dk1"/>
                </a:solidFill>
              </a:rPr>
              <a:t>개의 그룹)</a:t>
            </a:r>
            <a:r>
              <a:rPr b="1" lang="en-US" sz="1600">
                <a:solidFill>
                  <a:schemeClr val="dk1"/>
                </a:solidFill>
              </a:rPr>
              <a:t> -&gt; </a:t>
            </a:r>
            <a:r>
              <a:rPr b="1" lang="en-US" sz="1600">
                <a:solidFill>
                  <a:schemeClr val="accent1"/>
                </a:solidFill>
              </a:rPr>
              <a:t>16970(3</a:t>
            </a:r>
            <a:r>
              <a:rPr b="1" lang="en-US" sz="1600">
                <a:solidFill>
                  <a:schemeClr val="accent1"/>
                </a:solidFill>
              </a:rPr>
              <a:t>개의 그룹)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LGBM test score: 17459(1</a:t>
            </a:r>
            <a:r>
              <a:rPr b="1" lang="en-US" sz="1600">
                <a:solidFill>
                  <a:schemeClr val="dk1"/>
                </a:solidFill>
              </a:rPr>
              <a:t>개의 그룹) -&gt; </a:t>
            </a:r>
            <a:r>
              <a:rPr b="1" lang="en-US" sz="1600">
                <a:solidFill>
                  <a:schemeClr val="accent1"/>
                </a:solidFill>
              </a:rPr>
              <a:t>16297(3개의 그룹)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67" name="Google Shape;467;p42"/>
          <p:cNvSpPr txBox="1"/>
          <p:nvPr>
            <p:ph idx="4" type="body"/>
          </p:nvPr>
        </p:nvSpPr>
        <p:spPr>
          <a:xfrm>
            <a:off x="711200" y="2999525"/>
            <a:ext cx="42069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EDA</a:t>
            </a:r>
            <a:r>
              <a:rPr lang="en-US" sz="1650"/>
              <a:t>에서 구별 상승 추이가 3개의 그룹으로 </a:t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뚜렷하게 나눠지는 것을 확인 (high, mid, low)</a:t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각 그룹마다 모델을 따로 </a:t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학습시킨다면 상승추이 패턴을 </a:t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잘 학습함으로써 전체적인 성능 향상에 </a:t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도움이 될 것이라고 판단함</a:t>
            </a:r>
            <a:endParaRPr sz="165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Regression</a:t>
            </a:r>
            <a:r>
              <a:rPr lang="en-US">
                <a:solidFill>
                  <a:schemeClr val="dk2"/>
                </a:solidFill>
              </a:rPr>
              <a:t> Modeling</a:t>
            </a:r>
            <a:endParaRPr/>
          </a:p>
        </p:txBody>
      </p:sp>
      <p:sp>
        <p:nvSpPr>
          <p:cNvPr id="473" name="Google Shape;473;p43"/>
          <p:cNvSpPr txBox="1"/>
          <p:nvPr>
            <p:ph type="title"/>
          </p:nvPr>
        </p:nvSpPr>
        <p:spPr>
          <a:xfrm>
            <a:off x="654500" y="678300"/>
            <a:ext cx="10972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44606"/>
              <a:buFont typeface="Arial"/>
              <a:buNone/>
            </a:pPr>
            <a:r>
              <a:rPr lang="en-US" sz="3430">
                <a:solidFill>
                  <a:schemeClr val="accent1"/>
                </a:solidFill>
              </a:rPr>
              <a:t>Training And Evaluation</a:t>
            </a:r>
            <a:endParaRPr sz="343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t/>
            </a:r>
            <a:endParaRPr sz="2880"/>
          </a:p>
        </p:txBody>
      </p:sp>
      <p:sp>
        <p:nvSpPr>
          <p:cNvPr id="474" name="Google Shape;474;p43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809225" y="1214550"/>
            <a:ext cx="64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</a:rPr>
              <a:t>StratifiedKfold</a:t>
            </a:r>
            <a:r>
              <a:rPr lang="en-US" sz="1600">
                <a:solidFill>
                  <a:schemeClr val="dk1"/>
                </a:solidFill>
              </a:rPr>
              <a:t>를 통한 CV 구성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76" name="Google Shape;476;p43"/>
          <p:cNvSpPr txBox="1"/>
          <p:nvPr>
            <p:ph idx="4" type="body"/>
          </p:nvPr>
        </p:nvSpPr>
        <p:spPr>
          <a:xfrm>
            <a:off x="809225" y="2004000"/>
            <a:ext cx="10158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100"/>
              <a:t>1. </a:t>
            </a:r>
            <a:r>
              <a:rPr lang="en-US" sz="2100"/>
              <a:t>target</a:t>
            </a:r>
            <a:r>
              <a:rPr lang="en-US" sz="2100"/>
              <a:t>을 10개의 구간으로 binning하여 target값의 분포에 따라 train valid split(k=5)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100"/>
              <a:t>2</a:t>
            </a:r>
            <a:r>
              <a:rPr lang="en-US" sz="2100"/>
              <a:t>. </a:t>
            </a:r>
            <a:r>
              <a:rPr lang="en-US" sz="2100"/>
              <a:t>데이터셋 구성을 구를 기준으로 나눈 만큼 지역적인 특성을 더 잘 학습할 수 있게 ‘동’의     분포를 기준으로 train valid split(k=5)</a:t>
            </a:r>
            <a:endParaRPr sz="2300"/>
          </a:p>
        </p:txBody>
      </p:sp>
      <p:sp>
        <p:nvSpPr>
          <p:cNvPr id="477" name="Google Shape;477;p43"/>
          <p:cNvSpPr txBox="1"/>
          <p:nvPr/>
        </p:nvSpPr>
        <p:spPr>
          <a:xfrm>
            <a:off x="1566875" y="4142100"/>
            <a:ext cx="8642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=&gt; 두 방식 간 성능 차이가 크지 않았으나 </a:t>
            </a:r>
            <a:r>
              <a:rPr b="1" lang="en-US" sz="2300">
                <a:solidFill>
                  <a:schemeClr val="accent1"/>
                </a:solidFill>
              </a:rPr>
              <a:t>2번 방식이 valid rmse가 </a:t>
            </a:r>
            <a:endParaRPr b="1" sz="2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accent1"/>
                </a:solidFill>
              </a:rPr>
              <a:t>미세하게 더 좋게 나와서 2번으로 결정</a:t>
            </a:r>
            <a:r>
              <a:rPr b="1" lang="en-US" sz="2300">
                <a:solidFill>
                  <a:schemeClr val="dk1"/>
                </a:solidFill>
              </a:rPr>
              <a:t>(score: 1. 6250, 2. 6246)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1226375" y="5283400"/>
            <a:ext cx="9323700" cy="538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이후 5개의 fold로 나눠서 여러 모델에 대해 학습을 진행 후 test set 추론!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609600" y="719216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300"/>
              <a:t>Team introduction - Five Guys</a:t>
            </a:r>
            <a:endParaRPr sz="3300"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979800" y="1862748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1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오승태</a:t>
            </a:r>
            <a:endParaRPr b="1" sz="2800"/>
          </a:p>
        </p:txBody>
      </p:sp>
      <p:sp>
        <p:nvSpPr>
          <p:cNvPr id="166" name="Google Shape;166;p17"/>
          <p:cNvSpPr txBox="1"/>
          <p:nvPr>
            <p:ph idx="2" type="body"/>
          </p:nvPr>
        </p:nvSpPr>
        <p:spPr>
          <a:xfrm>
            <a:off x="979800" y="2535114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Team leader, EDA, </a:t>
            </a:r>
            <a:endParaRPr b="1" sz="18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missing value processing,</a:t>
            </a:r>
            <a:endParaRPr b="1" sz="18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modeling</a:t>
            </a:r>
            <a:endParaRPr b="1" sz="1800"/>
          </a:p>
        </p:txBody>
      </p:sp>
      <p:sp>
        <p:nvSpPr>
          <p:cNvPr id="167" name="Google Shape;167;p17"/>
          <p:cNvSpPr txBox="1"/>
          <p:nvPr>
            <p:ph idx="3" type="body"/>
          </p:nvPr>
        </p:nvSpPr>
        <p:spPr>
          <a:xfrm>
            <a:off x="6466200" y="1862748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31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김정빈</a:t>
            </a:r>
            <a:endParaRPr sz="3600"/>
          </a:p>
        </p:txBody>
      </p:sp>
      <p:sp>
        <p:nvSpPr>
          <p:cNvPr id="168" name="Google Shape;168;p17"/>
          <p:cNvSpPr txBox="1"/>
          <p:nvPr>
            <p:ph idx="4" type="body"/>
          </p:nvPr>
        </p:nvSpPr>
        <p:spPr>
          <a:xfrm>
            <a:off x="6466199" y="2535114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EDA, missing value processing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17"/>
          <p:cNvSpPr txBox="1"/>
          <p:nvPr>
            <p:ph idx="4294967295" type="body"/>
          </p:nvPr>
        </p:nvSpPr>
        <p:spPr>
          <a:xfrm>
            <a:off x="979800" y="4231052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1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이경도</a:t>
            </a:r>
            <a:endParaRPr b="1" sz="3000"/>
          </a:p>
        </p:txBody>
      </p:sp>
      <p:sp>
        <p:nvSpPr>
          <p:cNvPr id="170" name="Google Shape;170;p17"/>
          <p:cNvSpPr txBox="1"/>
          <p:nvPr>
            <p:ph idx="4294967295" type="body"/>
          </p:nvPr>
        </p:nvSpPr>
        <p:spPr>
          <a:xfrm>
            <a:off x="979800" y="4924520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EDA, missing value processing, </a:t>
            </a:r>
            <a:endParaRPr b="1" sz="18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outlier processing</a:t>
            </a:r>
            <a:endParaRPr b="1" sz="18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b="1" sz="1800"/>
          </a:p>
        </p:txBody>
      </p:sp>
      <p:sp>
        <p:nvSpPr>
          <p:cNvPr id="171" name="Google Shape;171;p17"/>
          <p:cNvSpPr txBox="1"/>
          <p:nvPr>
            <p:ph idx="4294967295" type="body"/>
          </p:nvPr>
        </p:nvSpPr>
        <p:spPr>
          <a:xfrm>
            <a:off x="6476361" y="4243436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1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황준엽</a:t>
            </a:r>
            <a:endParaRPr b="1" sz="3000"/>
          </a:p>
        </p:txBody>
      </p:sp>
      <p:sp>
        <p:nvSpPr>
          <p:cNvPr id="172" name="Google Shape;172;p17"/>
          <p:cNvSpPr txBox="1"/>
          <p:nvPr>
            <p:ph idx="4294967295" type="body"/>
          </p:nvPr>
        </p:nvSpPr>
        <p:spPr>
          <a:xfrm>
            <a:off x="6476361" y="4936904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EDA, </a:t>
            </a:r>
            <a:r>
              <a:rPr b="1" lang="en-US" sz="1800"/>
              <a:t> outlier processing, </a:t>
            </a:r>
            <a:endParaRPr b="1" sz="18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800"/>
              <a:t>generating derivative variables</a:t>
            </a:r>
            <a:endParaRPr b="1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idx="1" type="body"/>
          </p:nvPr>
        </p:nvSpPr>
        <p:spPr>
          <a:xfrm>
            <a:off x="609600" y="3040348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RF</a:t>
            </a:r>
            <a:endParaRPr b="1"/>
          </a:p>
        </p:txBody>
      </p:sp>
      <p:sp>
        <p:nvSpPr>
          <p:cNvPr id="484" name="Google Shape;484;p44"/>
          <p:cNvSpPr txBox="1"/>
          <p:nvPr>
            <p:ph idx="2" type="body"/>
          </p:nvPr>
        </p:nvSpPr>
        <p:spPr>
          <a:xfrm>
            <a:off x="2889549" y="3040348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LGBM</a:t>
            </a:r>
            <a:endParaRPr b="1"/>
          </a:p>
        </p:txBody>
      </p:sp>
      <p:sp>
        <p:nvSpPr>
          <p:cNvPr id="485" name="Google Shape;485;p44"/>
          <p:cNvSpPr txBox="1"/>
          <p:nvPr>
            <p:ph idx="3" type="body"/>
          </p:nvPr>
        </p:nvSpPr>
        <p:spPr>
          <a:xfrm>
            <a:off x="609600" y="924169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/>
              <a:t>16970</a:t>
            </a:r>
            <a:endParaRPr/>
          </a:p>
        </p:txBody>
      </p:sp>
      <p:sp>
        <p:nvSpPr>
          <p:cNvPr id="486" name="Google Shape;486;p44"/>
          <p:cNvSpPr txBox="1"/>
          <p:nvPr>
            <p:ph idx="4" type="body"/>
          </p:nvPr>
        </p:nvSpPr>
        <p:spPr>
          <a:xfrm>
            <a:off x="2889549" y="924169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>
                <a:solidFill>
                  <a:schemeClr val="accent1"/>
                </a:solidFill>
              </a:rPr>
              <a:t>15939</a:t>
            </a:r>
            <a:endParaRPr/>
          </a:p>
        </p:txBody>
      </p:sp>
      <p:sp>
        <p:nvSpPr>
          <p:cNvPr id="487" name="Google Shape;487;p44"/>
          <p:cNvSpPr txBox="1"/>
          <p:nvPr>
            <p:ph idx="5" type="body"/>
          </p:nvPr>
        </p:nvSpPr>
        <p:spPr>
          <a:xfrm>
            <a:off x="5169498" y="3040348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CatBoost</a:t>
            </a:r>
            <a:endParaRPr b="1"/>
          </a:p>
        </p:txBody>
      </p:sp>
      <p:sp>
        <p:nvSpPr>
          <p:cNvPr id="488" name="Google Shape;488;p44"/>
          <p:cNvSpPr txBox="1"/>
          <p:nvPr>
            <p:ph idx="6" type="body"/>
          </p:nvPr>
        </p:nvSpPr>
        <p:spPr>
          <a:xfrm>
            <a:off x="7449447" y="3042451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XGBoost</a:t>
            </a:r>
            <a:endParaRPr b="1"/>
          </a:p>
        </p:txBody>
      </p:sp>
      <p:sp>
        <p:nvSpPr>
          <p:cNvPr id="489" name="Google Shape;489;p44"/>
          <p:cNvSpPr txBox="1"/>
          <p:nvPr>
            <p:ph idx="7" type="body"/>
          </p:nvPr>
        </p:nvSpPr>
        <p:spPr>
          <a:xfrm>
            <a:off x="5169498" y="924169"/>
            <a:ext cx="21699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/>
              <a:t>39239</a:t>
            </a:r>
            <a:endParaRPr/>
          </a:p>
        </p:txBody>
      </p:sp>
      <p:sp>
        <p:nvSpPr>
          <p:cNvPr id="490" name="Google Shape;490;p44"/>
          <p:cNvSpPr txBox="1"/>
          <p:nvPr>
            <p:ph idx="8" type="body"/>
          </p:nvPr>
        </p:nvSpPr>
        <p:spPr>
          <a:xfrm>
            <a:off x="7449447" y="924169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/>
              <a:t>16767</a:t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609600" y="6400800"/>
            <a:ext cx="14991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p44"/>
          <p:cNvSpPr txBox="1"/>
          <p:nvPr>
            <p:ph idx="6" type="body"/>
          </p:nvPr>
        </p:nvSpPr>
        <p:spPr>
          <a:xfrm>
            <a:off x="9729397" y="3042451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앙상블(rf,lgbm,xgb)</a:t>
            </a:r>
            <a:endParaRPr b="1"/>
          </a:p>
        </p:txBody>
      </p:sp>
      <p:sp>
        <p:nvSpPr>
          <p:cNvPr id="493" name="Google Shape;493;p44"/>
          <p:cNvSpPr txBox="1"/>
          <p:nvPr>
            <p:ph idx="8" type="body"/>
          </p:nvPr>
        </p:nvSpPr>
        <p:spPr>
          <a:xfrm>
            <a:off x="9729397" y="924169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>
                <a:solidFill>
                  <a:schemeClr val="accent1"/>
                </a:solidFill>
              </a:rPr>
              <a:t>16048</a:t>
            </a:r>
            <a:endParaRPr/>
          </a:p>
        </p:txBody>
      </p:sp>
      <p:sp>
        <p:nvSpPr>
          <p:cNvPr id="494" name="Google Shape;494;p44"/>
          <p:cNvSpPr txBox="1"/>
          <p:nvPr>
            <p:ph type="title"/>
          </p:nvPr>
        </p:nvSpPr>
        <p:spPr>
          <a:xfrm>
            <a:off x="609600" y="869875"/>
            <a:ext cx="10972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44606"/>
              <a:buFont typeface="Arial"/>
              <a:buNone/>
            </a:pPr>
            <a:r>
              <a:rPr lang="en-US" sz="3430">
                <a:solidFill>
                  <a:schemeClr val="accent1"/>
                </a:solidFill>
              </a:rPr>
              <a:t>Performance comparison by model </a:t>
            </a:r>
            <a:endParaRPr sz="343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t/>
            </a:r>
            <a:endParaRPr sz="2880"/>
          </a:p>
        </p:txBody>
      </p:sp>
      <p:sp>
        <p:nvSpPr>
          <p:cNvPr id="495" name="Google Shape;495;p44"/>
          <p:cNvSpPr txBox="1"/>
          <p:nvPr/>
        </p:nvSpPr>
        <p:spPr>
          <a:xfrm>
            <a:off x="1129800" y="4536200"/>
            <a:ext cx="4813800" cy="13545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단일 모델 성능은 LGBM이 우위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앙상블한 결과는 </a:t>
            </a:r>
            <a:r>
              <a:rPr b="1" lang="en-US" sz="1900">
                <a:solidFill>
                  <a:schemeClr val="dk1"/>
                </a:solidFill>
              </a:rPr>
              <a:t>소폭 하락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final 제출은 단일모델 성능이 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가장 좋은 LGBM과 앙상블 제출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496" name="Google Shape;496;p44"/>
          <p:cNvSpPr txBox="1"/>
          <p:nvPr>
            <p:ph idx="6" type="body"/>
          </p:nvPr>
        </p:nvSpPr>
        <p:spPr>
          <a:xfrm>
            <a:off x="6614422" y="5775876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LGBM</a:t>
            </a:r>
            <a:endParaRPr b="1"/>
          </a:p>
        </p:txBody>
      </p:sp>
      <p:sp>
        <p:nvSpPr>
          <p:cNvPr id="497" name="Google Shape;497;p44"/>
          <p:cNvSpPr txBox="1"/>
          <p:nvPr>
            <p:ph idx="8" type="body"/>
          </p:nvPr>
        </p:nvSpPr>
        <p:spPr>
          <a:xfrm>
            <a:off x="6614422" y="3657594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>
                <a:solidFill>
                  <a:schemeClr val="accent1"/>
                </a:solidFill>
              </a:rPr>
              <a:t>11757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8" name="Google Shape;498;p44"/>
          <p:cNvSpPr txBox="1"/>
          <p:nvPr>
            <p:ph idx="6" type="body"/>
          </p:nvPr>
        </p:nvSpPr>
        <p:spPr>
          <a:xfrm>
            <a:off x="8894372" y="5775876"/>
            <a:ext cx="21696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b="1" lang="en-US">
                <a:solidFill>
                  <a:schemeClr val="dk2"/>
                </a:solidFill>
              </a:rPr>
              <a:t>앙상블</a:t>
            </a:r>
            <a:endParaRPr b="1"/>
          </a:p>
        </p:txBody>
      </p:sp>
      <p:sp>
        <p:nvSpPr>
          <p:cNvPr id="499" name="Google Shape;499;p44"/>
          <p:cNvSpPr txBox="1"/>
          <p:nvPr>
            <p:ph idx="8" type="body"/>
          </p:nvPr>
        </p:nvSpPr>
        <p:spPr>
          <a:xfrm>
            <a:off x="8894372" y="3657594"/>
            <a:ext cx="2169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 sz="3600"/>
              <a:t>12041</a:t>
            </a:r>
            <a:endParaRPr/>
          </a:p>
        </p:txBody>
      </p:sp>
      <p:sp>
        <p:nvSpPr>
          <p:cNvPr id="500" name="Google Shape;500;p44"/>
          <p:cNvSpPr txBox="1"/>
          <p:nvPr/>
        </p:nvSpPr>
        <p:spPr>
          <a:xfrm>
            <a:off x="5536550" y="1474825"/>
            <a:ext cx="14355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RMSE</a:t>
            </a:r>
            <a:endParaRPr b="1" sz="3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582850" y="3703025"/>
            <a:ext cx="1146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4"/>
          <p:cNvSpPr txBox="1"/>
          <p:nvPr/>
        </p:nvSpPr>
        <p:spPr>
          <a:xfrm>
            <a:off x="8153400" y="3938775"/>
            <a:ext cx="14355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Final</a:t>
            </a:r>
            <a:endParaRPr b="1"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RMSE</a:t>
            </a:r>
            <a:endParaRPr b="1" sz="2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5"/>
          <p:cNvPicPr preferRelativeResize="0"/>
          <p:nvPr/>
        </p:nvPicPr>
        <p:blipFill rotWithShape="1">
          <a:blip r:embed="rId3">
            <a:alphaModFix amt="85000"/>
          </a:blip>
          <a:srcRect b="2119" l="12990" r="0" t="3264"/>
          <a:stretch/>
        </p:blipFill>
        <p:spPr>
          <a:xfrm>
            <a:off x="609600" y="2331519"/>
            <a:ext cx="5332351" cy="386575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5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09" name="Google Shape;509;p45"/>
          <p:cNvSpPr txBox="1"/>
          <p:nvPr>
            <p:ph type="title"/>
          </p:nvPr>
        </p:nvSpPr>
        <p:spPr>
          <a:xfrm>
            <a:off x="609600" y="1053198"/>
            <a:ext cx="51783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800"/>
              <a:t>Lessons Learned </a:t>
            </a:r>
            <a:endParaRPr sz="3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800"/>
              <a:t>&amp; Next Steps</a:t>
            </a:r>
            <a:endParaRPr sz="3800"/>
          </a:p>
        </p:txBody>
      </p:sp>
      <p:sp>
        <p:nvSpPr>
          <p:cNvPr id="510" name="Google Shape;510;p45"/>
          <p:cNvSpPr txBox="1"/>
          <p:nvPr>
            <p:ph idx="1" type="body"/>
          </p:nvPr>
        </p:nvSpPr>
        <p:spPr>
          <a:xfrm>
            <a:off x="6195600" y="1976575"/>
            <a:ext cx="5685300" cy="119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노션 팀스페이스 기능을 활용하여 활동 기록화</a:t>
            </a:r>
            <a:endParaRPr b="1" sz="1400"/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각자 여러 방식으로 문제에 접근하여 결과가 좋았던 부분 적극 공유</a:t>
            </a:r>
            <a:endParaRPr b="1" sz="1400"/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성능 향상을 위해 파생변수 생성, 여러 방법론 적용 등 많은 시도를 해봄</a:t>
            </a:r>
            <a:endParaRPr b="1" sz="1400"/>
          </a:p>
        </p:txBody>
      </p:sp>
      <p:sp>
        <p:nvSpPr>
          <p:cNvPr id="511" name="Google Shape;511;p45"/>
          <p:cNvSpPr txBox="1"/>
          <p:nvPr>
            <p:ph idx="2" type="body"/>
          </p:nvPr>
        </p:nvSpPr>
        <p:spPr>
          <a:xfrm>
            <a:off x="6195600" y="3630935"/>
            <a:ext cx="5509500" cy="1463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Valid Set을 Test Set과 동일하게 설정하려고 9000개의 데이터, 동일 구 비율 그리고 train 기준 최신 데이터로 구성. But, 오히려 실제 RMSE와의 오차 커짐 WHY?</a:t>
            </a:r>
            <a:endParaRPr b="1" sz="14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mid RMSE 17400 / Final RMSE 10800인 결과물이 존재. 이런 차이를 더 잘 예측할 방법은 없었을까</a:t>
            </a:r>
            <a:r>
              <a:rPr lang="en-US" sz="1400"/>
              <a:t>?</a:t>
            </a:r>
            <a:endParaRPr sz="1400"/>
          </a:p>
        </p:txBody>
      </p:sp>
      <p:sp>
        <p:nvSpPr>
          <p:cNvPr id="512" name="Google Shape;512;p45"/>
          <p:cNvSpPr txBox="1"/>
          <p:nvPr>
            <p:ph idx="3" type="body"/>
          </p:nvPr>
        </p:nvSpPr>
        <p:spPr>
          <a:xfrm>
            <a:off x="6195600" y="5557675"/>
            <a:ext cx="5509500" cy="639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수행과정을 좀 더 순차적이고 체계적으로 수행했어야함. 그래야만 포괄적이고 빈틈없는 예측이 가능할 것 같다.</a:t>
            </a:r>
            <a:endParaRPr b="1" sz="1400"/>
          </a:p>
        </p:txBody>
      </p:sp>
      <p:sp>
        <p:nvSpPr>
          <p:cNvPr id="513" name="Google Shape;513;p45"/>
          <p:cNvSpPr txBox="1"/>
          <p:nvPr>
            <p:ph idx="4" type="body"/>
          </p:nvPr>
        </p:nvSpPr>
        <p:spPr>
          <a:xfrm>
            <a:off x="6096000" y="1561900"/>
            <a:ext cx="136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21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잘했던 점</a:t>
            </a:r>
            <a:endParaRPr sz="2700"/>
          </a:p>
        </p:txBody>
      </p:sp>
      <p:sp>
        <p:nvSpPr>
          <p:cNvPr id="514" name="Google Shape;514;p45"/>
          <p:cNvSpPr txBox="1"/>
          <p:nvPr>
            <p:ph idx="5" type="body"/>
          </p:nvPr>
        </p:nvSpPr>
        <p:spPr>
          <a:xfrm>
            <a:off x="6072900" y="3216262"/>
            <a:ext cx="5509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아쉬웠던 부분</a:t>
            </a:r>
            <a:endParaRPr sz="2600"/>
          </a:p>
        </p:txBody>
      </p:sp>
      <p:sp>
        <p:nvSpPr>
          <p:cNvPr id="515" name="Google Shape;515;p45"/>
          <p:cNvSpPr txBox="1"/>
          <p:nvPr>
            <p:ph idx="6" type="body"/>
          </p:nvPr>
        </p:nvSpPr>
        <p:spPr>
          <a:xfrm>
            <a:off x="6072900" y="5142995"/>
            <a:ext cx="5509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보완할 점</a:t>
            </a:r>
            <a:endParaRPr sz="2600"/>
          </a:p>
        </p:txBody>
      </p:sp>
      <p:sp>
        <p:nvSpPr>
          <p:cNvPr id="516" name="Google Shape;516;p45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Introduction competition</a:t>
            </a:r>
            <a:endParaRPr sz="3300"/>
          </a:p>
        </p:txBody>
      </p:sp>
      <p:sp>
        <p:nvSpPr>
          <p:cNvPr id="179" name="Google Shape;179;p18"/>
          <p:cNvSpPr txBox="1"/>
          <p:nvPr>
            <p:ph idx="4294967295" type="body"/>
          </p:nvPr>
        </p:nvSpPr>
        <p:spPr>
          <a:xfrm>
            <a:off x="609600" y="4597552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29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주제</a:t>
            </a:r>
            <a:endParaRPr b="1" sz="2800"/>
          </a:p>
        </p:txBody>
      </p:sp>
      <p:sp>
        <p:nvSpPr>
          <p:cNvPr id="180" name="Google Shape;180;p18"/>
          <p:cNvSpPr txBox="1"/>
          <p:nvPr>
            <p:ph idx="4294967295" type="body"/>
          </p:nvPr>
        </p:nvSpPr>
        <p:spPr>
          <a:xfrm>
            <a:off x="609600" y="5291020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700"/>
              <a:t>Upstage에서 진행하는 경진대회로 </a:t>
            </a:r>
            <a:endParaRPr b="1" sz="1700"/>
          </a:p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700"/>
              <a:t>아파트 실거래가를 예측하는 것</a:t>
            </a:r>
            <a:endParaRPr b="1" sz="1700"/>
          </a:p>
        </p:txBody>
      </p:sp>
      <p:sp>
        <p:nvSpPr>
          <p:cNvPr id="181" name="Google Shape;181;p18"/>
          <p:cNvSpPr txBox="1"/>
          <p:nvPr>
            <p:ph idx="4294967295" type="body"/>
          </p:nvPr>
        </p:nvSpPr>
        <p:spPr>
          <a:xfrm>
            <a:off x="6106161" y="4609936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29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목표</a:t>
            </a:r>
            <a:endParaRPr b="1" sz="2800"/>
          </a:p>
        </p:txBody>
      </p:sp>
      <p:sp>
        <p:nvSpPr>
          <p:cNvPr id="182" name="Google Shape;182;p18"/>
          <p:cNvSpPr txBox="1"/>
          <p:nvPr>
            <p:ph idx="4294967295" type="body"/>
          </p:nvPr>
        </p:nvSpPr>
        <p:spPr>
          <a:xfrm>
            <a:off x="6106161" y="5303404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2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US" sz="1700">
                <a:solidFill>
                  <a:srgbClr val="374151"/>
                </a:solidFill>
                <a:highlight>
                  <a:srgbClr val="FFFFFF"/>
                </a:highlight>
              </a:rPr>
              <a:t> 주어진 데이터를 활용하여 서울의 아파트 실거래가를 효과적으로 예측하는 모델을 개발하는 대회</a:t>
            </a:r>
            <a:endParaRPr b="1" sz="1700"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01563"/>
            <a:ext cx="10353349" cy="259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189" name="Google Shape;189;p19"/>
          <p:cNvSpPr txBox="1"/>
          <p:nvPr>
            <p:ph type="title"/>
          </p:nvPr>
        </p:nvSpPr>
        <p:spPr>
          <a:xfrm>
            <a:off x="609600" y="650166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Collaborate method</a:t>
            </a:r>
            <a:endParaRPr sz="3300"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902750" y="1909623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5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Notion</a:t>
            </a:r>
            <a:endParaRPr b="1" sz="3200"/>
          </a:p>
        </p:txBody>
      </p:sp>
      <p:sp>
        <p:nvSpPr>
          <p:cNvPr id="191" name="Google Shape;191;p19"/>
          <p:cNvSpPr txBox="1"/>
          <p:nvPr>
            <p:ph idx="2" type="body"/>
          </p:nvPr>
        </p:nvSpPr>
        <p:spPr>
          <a:xfrm>
            <a:off x="902750" y="2581989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주제에 따른 개인별 작업 정리</a:t>
            </a:r>
            <a:endParaRPr b="1" sz="2000"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회의록 작성 </a:t>
            </a:r>
            <a:endParaRPr b="1" sz="2000"/>
          </a:p>
        </p:txBody>
      </p:sp>
      <p:sp>
        <p:nvSpPr>
          <p:cNvPr id="192" name="Google Shape;192;p19"/>
          <p:cNvSpPr txBox="1"/>
          <p:nvPr>
            <p:ph idx="3" type="body"/>
          </p:nvPr>
        </p:nvSpPr>
        <p:spPr>
          <a:xfrm>
            <a:off x="6389150" y="1909623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lang="en-US" sz="35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github</a:t>
            </a:r>
            <a:endParaRPr sz="4000"/>
          </a:p>
        </p:txBody>
      </p:sp>
      <p:sp>
        <p:nvSpPr>
          <p:cNvPr id="193" name="Google Shape;193;p19"/>
          <p:cNvSpPr txBox="1"/>
          <p:nvPr>
            <p:ph idx="4" type="body"/>
          </p:nvPr>
        </p:nvSpPr>
        <p:spPr>
          <a:xfrm>
            <a:off x="6389149" y="2581989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코드 공유</a:t>
            </a:r>
            <a:endParaRPr sz="2000"/>
          </a:p>
        </p:txBody>
      </p:sp>
      <p:sp>
        <p:nvSpPr>
          <p:cNvPr id="194" name="Google Shape;194;p19"/>
          <p:cNvSpPr txBox="1"/>
          <p:nvPr>
            <p:ph idx="4294967295" type="body"/>
          </p:nvPr>
        </p:nvSpPr>
        <p:spPr>
          <a:xfrm>
            <a:off x="902750" y="4277927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5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google drive</a:t>
            </a:r>
            <a:endParaRPr b="1" sz="3400"/>
          </a:p>
        </p:txBody>
      </p:sp>
      <p:sp>
        <p:nvSpPr>
          <p:cNvPr id="195" name="Google Shape;195;p19"/>
          <p:cNvSpPr txBox="1"/>
          <p:nvPr>
            <p:ph idx="4294967295" type="body"/>
          </p:nvPr>
        </p:nvSpPr>
        <p:spPr>
          <a:xfrm>
            <a:off x="902750" y="4971395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작업한 데이터 공유</a:t>
            </a:r>
            <a:endParaRPr b="1" sz="2000"/>
          </a:p>
        </p:txBody>
      </p:sp>
      <p:sp>
        <p:nvSpPr>
          <p:cNvPr id="196" name="Google Shape;196;p19"/>
          <p:cNvSpPr txBox="1"/>
          <p:nvPr>
            <p:ph idx="4294967295" type="body"/>
          </p:nvPr>
        </p:nvSpPr>
        <p:spPr>
          <a:xfrm>
            <a:off x="6399311" y="4290311"/>
            <a:ext cx="5183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r>
              <a:rPr b="1" lang="en-US" sz="35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zoom</a:t>
            </a:r>
            <a:endParaRPr b="1" sz="3400"/>
          </a:p>
        </p:txBody>
      </p:sp>
      <p:sp>
        <p:nvSpPr>
          <p:cNvPr id="197" name="Google Shape;197;p19"/>
          <p:cNvSpPr txBox="1"/>
          <p:nvPr>
            <p:ph idx="4294967295" type="body"/>
          </p:nvPr>
        </p:nvSpPr>
        <p:spPr>
          <a:xfrm>
            <a:off x="6399311" y="4983779"/>
            <a:ext cx="5183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소회의실에서 작업 공유 </a:t>
            </a:r>
            <a:endParaRPr b="1" sz="2000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및 아이디어 회의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609600" y="460338"/>
            <a:ext cx="54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2926788" y="3206700"/>
            <a:ext cx="633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Play"/>
              <a:buNone/>
            </a:pPr>
            <a:r>
              <a:rPr lang="en-US" sz="4480"/>
              <a:t>Exploratory </a:t>
            </a:r>
            <a:endParaRPr sz="4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Play"/>
              <a:buNone/>
            </a:pPr>
            <a:r>
              <a:rPr lang="en-US" sz="4480"/>
              <a:t>Data Analysis </a:t>
            </a:r>
            <a:endParaRPr sz="4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Play"/>
              <a:buNone/>
            </a:pPr>
            <a:r>
              <a:rPr lang="en-US" sz="4480"/>
              <a:t>(EDA)</a:t>
            </a:r>
            <a:endParaRPr sz="448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Play"/>
              <a:buNone/>
            </a:pPr>
            <a:r>
              <a:t/>
            </a:r>
            <a:endParaRPr sz="3240"/>
          </a:p>
        </p:txBody>
      </p:sp>
      <p:sp>
        <p:nvSpPr>
          <p:cNvPr id="204" name="Google Shape;204;p20"/>
          <p:cNvSpPr/>
          <p:nvPr/>
        </p:nvSpPr>
        <p:spPr>
          <a:xfrm>
            <a:off x="609600" y="6400800"/>
            <a:ext cx="1825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23325" l="10546" r="0" t="3069"/>
          <a:stretch/>
        </p:blipFill>
        <p:spPr>
          <a:xfrm>
            <a:off x="2656263" y="1107750"/>
            <a:ext cx="6850125" cy="54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510375" y="2267625"/>
            <a:ext cx="2145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212" name="Google Shape;212;p21"/>
          <p:cNvGraphicFramePr/>
          <p:nvPr/>
        </p:nvGraphicFramePr>
        <p:xfrm>
          <a:off x="58000" y="26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{355DFCC7-E8B5-4596-B27F-D90A7460B3A2}</a:tableStyleId>
              </a:tblPr>
              <a:tblGrid>
                <a:gridCol w="5333525"/>
              </a:tblGrid>
              <a:tr h="347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3" name="Google Shape;213;p21"/>
          <p:cNvGraphicFramePr/>
          <p:nvPr/>
        </p:nvGraphicFramePr>
        <p:xfrm>
          <a:off x="2273425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{355DFCC7-E8B5-4596-B27F-D90A7460B3A2}</a:tableStyleId>
              </a:tblPr>
              <a:tblGrid>
                <a:gridCol w="3828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4" name="Google Shape;214;p21"/>
          <p:cNvSpPr txBox="1"/>
          <p:nvPr/>
        </p:nvSpPr>
        <p:spPr>
          <a:xfrm>
            <a:off x="2268300" y="0"/>
            <a:ext cx="7655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Numerical variable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Correlation Heatmap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20" name="Google Shape;220;p22"/>
          <p:cNvSpPr txBox="1"/>
          <p:nvPr>
            <p:ph type="title"/>
          </p:nvPr>
        </p:nvSpPr>
        <p:spPr>
          <a:xfrm>
            <a:off x="609600" y="700741"/>
            <a:ext cx="10972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- Target 변수 (부동산 가격)</a:t>
            </a:r>
            <a:endParaRPr/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3681825" y="6230297"/>
            <a:ext cx="4808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3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2000"/>
              <a:t>타겟 변수의 왜도가 </a:t>
            </a:r>
            <a:r>
              <a:rPr b="1" lang="en-US" sz="2000"/>
              <a:t>높음</a:t>
            </a:r>
            <a:endParaRPr b="1" sz="1800"/>
          </a:p>
        </p:txBody>
      </p:sp>
      <p:sp>
        <p:nvSpPr>
          <p:cNvPr id="222" name="Google Shape;222;p22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5731" l="0" r="0" t="0"/>
          <a:stretch/>
        </p:blipFill>
        <p:spPr>
          <a:xfrm>
            <a:off x="1524000" y="1349350"/>
            <a:ext cx="8094611" cy="48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609600" y="460338"/>
            <a:ext cx="5486400" cy="41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29" name="Google Shape;229;p23"/>
          <p:cNvSpPr txBox="1"/>
          <p:nvPr>
            <p:ph type="title"/>
          </p:nvPr>
        </p:nvSpPr>
        <p:spPr>
          <a:xfrm>
            <a:off x="609600" y="700741"/>
            <a:ext cx="10972800" cy="79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EDA – 연도와 월</a:t>
            </a:r>
            <a:endParaRPr/>
          </a:p>
        </p:txBody>
      </p:sp>
      <p:sp>
        <p:nvSpPr>
          <p:cNvPr id="230" name="Google Shape;230;p23"/>
          <p:cNvSpPr txBox="1"/>
          <p:nvPr>
            <p:ph idx="4" type="body"/>
          </p:nvPr>
        </p:nvSpPr>
        <p:spPr>
          <a:xfrm>
            <a:off x="4358701" y="6184809"/>
            <a:ext cx="3474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000">
                <a:latin typeface="Play"/>
                <a:ea typeface="Play"/>
                <a:cs typeface="Play"/>
                <a:sym typeface="Play"/>
              </a:rPr>
              <a:t>Contract Volume by Year</a:t>
            </a:r>
            <a:endParaRPr sz="2000"/>
          </a:p>
        </p:txBody>
      </p:sp>
      <p:sp>
        <p:nvSpPr>
          <p:cNvPr id="231" name="Google Shape;231;p23"/>
          <p:cNvSpPr/>
          <p:nvPr/>
        </p:nvSpPr>
        <p:spPr>
          <a:xfrm>
            <a:off x="609600" y="6400800"/>
            <a:ext cx="1825782" cy="198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450" y="1396600"/>
            <a:ext cx="7975225" cy="4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lus Defaul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776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